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42"/>
  </p:notesMasterIdLst>
  <p:sldIdLst>
    <p:sldId id="282" r:id="rId2"/>
    <p:sldId id="256" r:id="rId3"/>
    <p:sldId id="257" r:id="rId4"/>
    <p:sldId id="293" r:id="rId5"/>
    <p:sldId id="301" r:id="rId6"/>
    <p:sldId id="335" r:id="rId7"/>
    <p:sldId id="303" r:id="rId8"/>
    <p:sldId id="294" r:id="rId9"/>
    <p:sldId id="304" r:id="rId10"/>
    <p:sldId id="295" r:id="rId11"/>
    <p:sldId id="296" r:id="rId12"/>
    <p:sldId id="305" r:id="rId13"/>
    <p:sldId id="297" r:id="rId14"/>
    <p:sldId id="306" r:id="rId15"/>
    <p:sldId id="334" r:id="rId16"/>
    <p:sldId id="309" r:id="rId17"/>
    <p:sldId id="263" r:id="rId18"/>
    <p:sldId id="298" r:id="rId19"/>
    <p:sldId id="310" r:id="rId20"/>
    <p:sldId id="284" r:id="rId21"/>
    <p:sldId id="312" r:id="rId22"/>
    <p:sldId id="315" r:id="rId23"/>
    <p:sldId id="299" r:id="rId24"/>
    <p:sldId id="316" r:id="rId25"/>
    <p:sldId id="317" r:id="rId26"/>
    <p:sldId id="318" r:id="rId27"/>
    <p:sldId id="336" r:id="rId28"/>
    <p:sldId id="319" r:id="rId29"/>
    <p:sldId id="333" r:id="rId30"/>
    <p:sldId id="321" r:id="rId31"/>
    <p:sldId id="300" r:id="rId32"/>
    <p:sldId id="322" r:id="rId33"/>
    <p:sldId id="337" r:id="rId34"/>
    <p:sldId id="324" r:id="rId35"/>
    <p:sldId id="328" r:id="rId36"/>
    <p:sldId id="327" r:id="rId37"/>
    <p:sldId id="326" r:id="rId38"/>
    <p:sldId id="329" r:id="rId39"/>
    <p:sldId id="331" r:id="rId40"/>
    <p:sldId id="332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 userDrawn="1">
          <p15:clr>
            <a:srgbClr val="A4A3A4"/>
          </p15:clr>
        </p15:guide>
        <p15:guide id="2" pos="59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ngeeta srinivasan" initials="ss" lastIdx="10" clrIdx="0">
    <p:extLst>
      <p:ext uri="{19B8F6BF-5375-455C-9EA6-DF929625EA0E}">
        <p15:presenceInfo xmlns:p15="http://schemas.microsoft.com/office/powerpoint/2012/main" userId="ae16b587ac2706cb" providerId="Windows Live"/>
      </p:ext>
    </p:extLst>
  </p:cmAuthor>
  <p:cmAuthor id="2" name="Stephen Ryan" initials="SR" lastIdx="1" clrIdx="1">
    <p:extLst>
      <p:ext uri="{19B8F6BF-5375-455C-9EA6-DF929625EA0E}">
        <p15:presenceInfo xmlns:p15="http://schemas.microsoft.com/office/powerpoint/2012/main" userId="5cde2c50bafb628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4FB03C-08C2-4F51-B218-10452E66ADB9}" v="149" dt="2025-04-03T07:42:06.652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>
        <p:guide orient="horz" pos="663"/>
        <p:guide pos="5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commentAuthors" Target="commentAuthor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D9357D-E08C-B341-9B84-C7C6ED51F467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C7F85-B619-534F-A66A-9B8DC36C34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05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DC7F85-B619-534F-A66A-9B8DC36C34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005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2D74FE-8B92-CE61-C36B-914C06525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246D62-D70B-62C3-F942-82D23B3F6A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628198-B3FF-90D9-8999-8D3D4CA9E0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A87616-6139-2B39-3A71-4DCD2AA362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DC7F85-B619-534F-A66A-9B8DC36C34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7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A8FC5-4337-217A-067D-9A15D5D680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70DA01-D2AD-B83D-816B-C3E9CC3AAB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2E00F3-5C58-216D-5ED3-7B92D2B18C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BC6C0C-AD05-09DA-2132-78EB55FFB7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DC7F85-B619-534F-A66A-9B8DC36C34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009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50913-F22E-32F2-A12A-E2F82FD8C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8E48B5-1F68-2998-8156-0E0EFEA965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C32594-40C0-0B38-40A0-A3E28D1B91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F0CFB-FBDF-B865-57CD-14D52238F0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DC7F85-B619-534F-A66A-9B8DC36C34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726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9D7C9-8F96-29F5-1205-BAE74ECFB6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476479-834E-716E-F738-42913F20FC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3591F-359F-14CB-E47E-7E0A48675C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937118-AA9C-D947-A395-0A84924682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0DDA5-1212-4EE1-8E98-BD5556D61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F1A59-0F6E-C066-93B8-C418D6264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491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0D06B-6099-7E14-DAC0-373B0E643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20A64E-F565-5F45-4D8A-0F66C5C6F6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C64CE-CC06-33A3-A7B5-39280C0EE3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937118-AA9C-D947-A395-0A84924682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13EAA-0C96-C90A-5023-5A6AE9084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3A4E51-A389-BAC7-6104-10F8BBF5E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170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167FAE-47FC-773A-D2CB-02DF3A1317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7915DE-C722-EBEB-B967-F3C2A848D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F320F-F8B7-E5F3-A82C-29E730823A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937118-AA9C-D947-A395-0A84924682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93657-C9AF-31E5-1EAB-5E1D1A107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3EB91-DA44-D3FB-B424-EC3DFBCAA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581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BB2AA-06AD-F2FC-5383-B4B7B95FA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FB339-D764-126A-043A-AA902A2D9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EC418-3953-DA2D-A0FB-CABD98BBE8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937118-AA9C-D947-A395-0A84924682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B8AE1-51E6-F6DC-0366-71136A416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BB31A-1A8F-2867-8E45-A1156E678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F6DD119-3AB1-5E89-283B-CFC7450F3221}"/>
              </a:ext>
            </a:extLst>
          </p:cNvPr>
          <p:cNvCxnSpPr>
            <a:cxnSpLocks/>
          </p:cNvCxnSpPr>
          <p:nvPr userDrawn="1"/>
        </p:nvCxnSpPr>
        <p:spPr>
          <a:xfrm>
            <a:off x="838200" y="1051034"/>
            <a:ext cx="10515599" cy="0"/>
          </a:xfrm>
          <a:prstGeom prst="line">
            <a:avLst/>
          </a:prstGeom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963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FB27-6D56-F7B9-3168-F3BA5618E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65677-679A-B0F9-A8ED-CB7AE1B44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6AB45-AD7F-AAB6-E9E5-BC9FFE73E6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937118-AA9C-D947-A395-0A84924682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00007-5F71-101E-BD73-80F5B4824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1822D-21A5-46A1-7A0D-74890F813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772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A19D8-2061-DE2F-C7F4-7B55AE952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7E3F7-CAC0-234E-2E22-54F716B312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3789"/>
            <a:ext cx="5181600" cy="50131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703E5-BCA0-9F5D-3D33-E6367347C3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3789"/>
            <a:ext cx="5181600" cy="50131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078F20-3ECF-6BE9-68F4-016C200C5F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937118-AA9C-D947-A395-0A84924682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0347F2-ADE9-32FD-FCEF-C45F3A707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ABACDE-6DBE-549B-7465-4DA10C5C3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23452B6-CDA2-B35E-0715-B9D79EFD3246}"/>
              </a:ext>
            </a:extLst>
          </p:cNvPr>
          <p:cNvCxnSpPr>
            <a:cxnSpLocks/>
          </p:cNvCxnSpPr>
          <p:nvPr userDrawn="1"/>
        </p:nvCxnSpPr>
        <p:spPr>
          <a:xfrm>
            <a:off x="838200" y="1051034"/>
            <a:ext cx="10515599" cy="0"/>
          </a:xfrm>
          <a:prstGeom prst="line">
            <a:avLst/>
          </a:prstGeom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046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7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68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CE741-45A8-1862-BA73-F388A4A00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239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CFFEB5-6F77-A32D-584E-9A3707A33A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18586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0BD877-1138-6469-13F1-6F0E1BC73D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06614"/>
            <a:ext cx="5157787" cy="408304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7290B9-71DF-9759-96EE-064D62481A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8586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C9F887-8C64-4DCB-B28E-6E1DF75777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06614"/>
            <a:ext cx="5183188" cy="408304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80574B-0CB4-87BA-DB22-D700C1C3F7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937118-AA9C-D947-A395-0A84924682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25FBD3-1201-6FF1-7DB2-0C1BCF545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CB2EC7-5FD9-2FA0-683A-AD8C72519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473E797-D026-4CB2-8534-3B0913C54F89}"/>
              </a:ext>
            </a:extLst>
          </p:cNvPr>
          <p:cNvCxnSpPr>
            <a:cxnSpLocks/>
          </p:cNvCxnSpPr>
          <p:nvPr userDrawn="1"/>
        </p:nvCxnSpPr>
        <p:spPr>
          <a:xfrm>
            <a:off x="838200" y="1051034"/>
            <a:ext cx="10515599" cy="0"/>
          </a:xfrm>
          <a:prstGeom prst="line">
            <a:avLst/>
          </a:prstGeom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91315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86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E99D4-8848-F972-1C0E-F10BA66AA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5EBD19-62F1-F1BF-AC51-601E53D1E2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937118-AA9C-D947-A395-0A84924682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ED8C3C-D39A-BE1E-07F0-EF54F36A0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7AD6F8-8AC6-6CD2-5354-1A46A6BA7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59314A4-A951-54B1-6DC0-9279155E69F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051034"/>
            <a:ext cx="10515599" cy="0"/>
          </a:xfrm>
          <a:prstGeom prst="line">
            <a:avLst/>
          </a:prstGeom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472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5C5340-B077-DB0D-007E-CD0A5C7535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937118-AA9C-D947-A395-0A84924682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D155D4-9857-63AA-87E8-3CC8844F1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F9E8CB-2417-E015-2FB0-C9195BA5A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67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8499D-6259-0551-D7B7-4D0868965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BDB78-B8EB-1F34-CF06-72591BB63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54BAB9-265E-F658-A63A-6151364E89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0EDDCE-78E2-6748-CD30-181DB0BA8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937118-AA9C-D947-A395-0A84924682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B05094-5855-8E10-F87C-52C19E091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419BE2-4579-CC5F-4847-6D7CC426B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513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C0F20-0E83-10F5-6F59-CEB51D783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87EEE-B13A-FDB1-8A19-EE0D39E5D8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DE8C68-CB9B-1E1F-90E8-054F22E5F3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F4CB60-6ABD-6C79-E4E1-707E2D1AC3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937118-AA9C-D947-A395-0A8492468232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DE3309-AB33-CAB4-5AFA-DD95FBD83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686881-518F-E663-13FB-EAEA14A63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E460F-6C90-364E-AA71-6C064F716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772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C9612CC-667E-9C11-4B19-C671DA530CCC}"/>
              </a:ext>
            </a:extLst>
          </p:cNvPr>
          <p:cNvSpPr/>
          <p:nvPr userDrawn="1"/>
        </p:nvSpPr>
        <p:spPr>
          <a:xfrm>
            <a:off x="0" y="6172091"/>
            <a:ext cx="12192000" cy="68590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13DE2D-0400-0813-5E72-54083F428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97D46-78C0-A493-A22C-C3C12EF58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45324"/>
            <a:ext cx="10515600" cy="48316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7E139-4F5B-88A1-2239-3EF25CB2C0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9530" y="6356350"/>
            <a:ext cx="6542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A0E460F-6C90-364E-AA71-6C064F7160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920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>
              <a:lumMod val="75000"/>
              <a:lumOff val="25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56CF-66D7-2A21-8409-F45B5B180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How to Use This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80F34-CB36-0196-53F8-8B1765ADD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5325"/>
            <a:ext cx="10515600" cy="2927130"/>
          </a:xfrm>
        </p:spPr>
        <p:txBody>
          <a:bodyPr>
            <a:normAutofit fontScale="92500"/>
          </a:bodyPr>
          <a:lstStyle/>
          <a:p>
            <a:r>
              <a:rPr lang="en-US" dirty="0"/>
              <a:t>Follow the instructions in the course to create this presentation.</a:t>
            </a:r>
          </a:p>
          <a:p>
            <a:r>
              <a:rPr lang="en-US" dirty="0"/>
              <a:t>Since you’ll be saving this presentation as a PDF, ensure all content is visible on the slides. Content in the notes section will not be included.</a:t>
            </a:r>
          </a:p>
          <a:p>
            <a:r>
              <a:rPr lang="en-US" dirty="0"/>
              <a:t>Avoid animations, as they will not appear in the PDF.</a:t>
            </a:r>
          </a:p>
          <a:p>
            <a:r>
              <a:rPr lang="en-US" dirty="0"/>
              <a:t>Add as many slides as needed to effectively present your content. </a:t>
            </a:r>
          </a:p>
          <a:p>
            <a:r>
              <a:rPr lang="en-US" dirty="0"/>
              <a:t>Expand the template tables with additional rows as necessary.</a:t>
            </a:r>
          </a:p>
          <a:p>
            <a:r>
              <a:rPr lang="en-US" dirty="0"/>
              <a:t>Feel free to include images or other elements to enhance your presentation.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919F2A-F8B8-4DD5-FAE1-7A49B553EFED}"/>
              </a:ext>
            </a:extLst>
          </p:cNvPr>
          <p:cNvSpPr txBox="1"/>
          <p:nvPr/>
        </p:nvSpPr>
        <p:spPr>
          <a:xfrm>
            <a:off x="1529256" y="4670390"/>
            <a:ext cx="9270124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i="1">
                <a:solidFill>
                  <a:srgbClr val="FF0000"/>
                </a:solidFill>
              </a:rPr>
              <a:t>Note: Ensure you delete this slide before converting this PowerPoint to a PDF and uploading it.</a:t>
            </a:r>
            <a:endParaRPr lang="en-US" sz="2800" b="1" i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74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71A91A1-EE2A-4E40-68A0-ACC602941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948" y="338082"/>
            <a:ext cx="10611852" cy="685909"/>
          </a:xfrm>
        </p:spPr>
        <p:txBody>
          <a:bodyPr>
            <a:noAutofit/>
          </a:bodyPr>
          <a:lstStyle/>
          <a:p>
            <a:r>
              <a:rPr lang="en-US" sz="2600"/>
              <a:t>Requirements Gathering: Requirement Traceability Matrix (RTM)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15174FA-00F2-00A6-A309-073144E111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4450806"/>
              </p:ext>
            </p:extLst>
          </p:nvPr>
        </p:nvGraphicFramePr>
        <p:xfrm>
          <a:off x="299545" y="1173818"/>
          <a:ext cx="11556125" cy="47697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2772">
                  <a:extLst>
                    <a:ext uri="{9D8B030D-6E8A-4147-A177-3AD203B41FA5}">
                      <a16:colId xmlns:a16="http://schemas.microsoft.com/office/drawing/2014/main" val="1540582512"/>
                    </a:ext>
                  </a:extLst>
                </a:gridCol>
                <a:gridCol w="2790497">
                  <a:extLst>
                    <a:ext uri="{9D8B030D-6E8A-4147-A177-3AD203B41FA5}">
                      <a16:colId xmlns:a16="http://schemas.microsoft.com/office/drawing/2014/main" val="300622353"/>
                    </a:ext>
                  </a:extLst>
                </a:gridCol>
                <a:gridCol w="1103586">
                  <a:extLst>
                    <a:ext uri="{9D8B030D-6E8A-4147-A177-3AD203B41FA5}">
                      <a16:colId xmlns:a16="http://schemas.microsoft.com/office/drawing/2014/main" val="1622171525"/>
                    </a:ext>
                  </a:extLst>
                </a:gridCol>
                <a:gridCol w="1450428">
                  <a:extLst>
                    <a:ext uri="{9D8B030D-6E8A-4147-A177-3AD203B41FA5}">
                      <a16:colId xmlns:a16="http://schemas.microsoft.com/office/drawing/2014/main" val="3819224421"/>
                    </a:ext>
                  </a:extLst>
                </a:gridCol>
                <a:gridCol w="2585544">
                  <a:extLst>
                    <a:ext uri="{9D8B030D-6E8A-4147-A177-3AD203B41FA5}">
                      <a16:colId xmlns:a16="http://schemas.microsoft.com/office/drawing/2014/main" val="89615169"/>
                    </a:ext>
                  </a:extLst>
                </a:gridCol>
                <a:gridCol w="1497725">
                  <a:extLst>
                    <a:ext uri="{9D8B030D-6E8A-4147-A177-3AD203B41FA5}">
                      <a16:colId xmlns:a16="http://schemas.microsoft.com/office/drawing/2014/main" val="1837620704"/>
                    </a:ext>
                  </a:extLst>
                </a:gridCol>
                <a:gridCol w="835573">
                  <a:extLst>
                    <a:ext uri="{9D8B030D-6E8A-4147-A177-3AD203B41FA5}">
                      <a16:colId xmlns:a16="http://schemas.microsoft.com/office/drawing/2014/main" val="2682973402"/>
                    </a:ext>
                  </a:extLst>
                </a:gridCol>
              </a:tblGrid>
              <a:tr h="591849">
                <a:tc>
                  <a:txBody>
                    <a:bodyPr/>
                    <a:lstStyle/>
                    <a:p>
                      <a:pPr algn="ctr"/>
                      <a:r>
                        <a:rPr lang="en-IN" sz="1400" b="1" kern="1200" dirty="0">
                          <a:solidFill>
                            <a:schemeClr val="lt1"/>
                          </a:solidFill>
                        </a:rPr>
                        <a:t>Requirement ID</a:t>
                      </a:r>
                      <a:endParaRPr lang="en-IN" sz="1400" b="1" kern="1200" dirty="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kern="1200" dirty="0">
                          <a:solidFill>
                            <a:schemeClr val="lt1"/>
                          </a:solidFill>
                        </a:rPr>
                        <a:t>Requirement Description</a:t>
                      </a:r>
                      <a:endParaRPr lang="en-IN" sz="1400" b="1" kern="1200" dirty="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kern="1200" dirty="0">
                          <a:solidFill>
                            <a:schemeClr val="lt1"/>
                          </a:solidFill>
                        </a:rPr>
                        <a:t>Priority</a:t>
                      </a:r>
                    </a:p>
                    <a:p>
                      <a:pPr algn="ctr"/>
                      <a:r>
                        <a:rPr lang="en-IN" sz="1400" b="1" kern="1200" dirty="0">
                          <a:solidFill>
                            <a:schemeClr val="lt1"/>
                          </a:solidFill>
                        </a:rPr>
                        <a:t>(</a:t>
                      </a:r>
                      <a:r>
                        <a:rPr lang="en-US" sz="1400" b="1" kern="1200" dirty="0" err="1">
                          <a:solidFill>
                            <a:schemeClr val="lt1"/>
                          </a:solidFill>
                        </a:rPr>
                        <a:t>MoSCoW</a:t>
                      </a:r>
                      <a:r>
                        <a:rPr lang="en-IN" sz="1400" b="1" kern="1200" dirty="0">
                          <a:solidFill>
                            <a:schemeClr val="lt1"/>
                          </a:solidFill>
                        </a:rPr>
                        <a:t>)</a:t>
                      </a:r>
                      <a:endParaRPr lang="en-IN" sz="1400" b="1" kern="1200" dirty="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1" kern="1200" dirty="0">
                          <a:solidFill>
                            <a:schemeClr val="lt1"/>
                          </a:solidFill>
                        </a:rPr>
                        <a:t>Stakeholder(s)</a:t>
                      </a:r>
                      <a:endParaRPr lang="en-IN" sz="1400" b="1" kern="1200" dirty="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Project Objective</a:t>
                      </a:r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/>
                        <a:t>Related Data File</a:t>
                      </a:r>
                      <a:endParaRPr lang="en-IN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/>
                        <a:t>Status</a:t>
                      </a:r>
                      <a:endParaRPr lang="en-US" sz="14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4200224"/>
                  </a:ext>
                </a:extLst>
              </a:tr>
              <a:tr h="848746"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IN" sz="1400" kern="100" dirty="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135356856"/>
                  </a:ext>
                </a:extLst>
              </a:tr>
              <a:tr h="848746"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IN" sz="1400" kern="10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361866474"/>
                  </a:ext>
                </a:extLst>
              </a:tr>
              <a:tr h="826813"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6039686"/>
                  </a:ext>
                </a:extLst>
              </a:tr>
              <a:tr h="826813"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4309027"/>
                  </a:ext>
                </a:extLst>
              </a:tr>
              <a:tr h="826813"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4219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5571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5DC2DD-53EF-AD02-C14D-F3F37423A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41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>
                <a:effectLst/>
              </a:rPr>
              <a:t>Stakeholder Analysis and Engagement Plan </a:t>
            </a:r>
            <a:endParaRPr lang="en-US" sz="26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072E42-DDEE-F140-AB06-21CFED9B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5772" y="1173819"/>
            <a:ext cx="10515600" cy="4831639"/>
          </a:xfrm>
        </p:spPr>
        <p:txBody>
          <a:bodyPr>
            <a:normAutofit/>
          </a:bodyPr>
          <a:lstStyle/>
          <a:p>
            <a:pPr mar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sz="2000" b="1" dirty="0"/>
              <a:t>Stakeholders: </a:t>
            </a:r>
          </a:p>
          <a:p>
            <a:pPr mar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US" sz="2000" b="1" dirty="0"/>
          </a:p>
          <a:p>
            <a:pPr mar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US" sz="2000" b="1" dirty="0"/>
          </a:p>
          <a:p>
            <a:pPr mar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sz="2000" b="1" dirty="0"/>
              <a:t>Stakeholders’ influence</a:t>
            </a:r>
            <a:r>
              <a:rPr lang="en-US" sz="2000" b="1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1338982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AC492-2AE3-630E-E6CF-9A2BFE280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AEE028-98A2-4C0B-994B-FDFB6660C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41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dirty="0">
                <a:effectLst/>
              </a:rPr>
              <a:t>Stakeholder Analysis and Engagement Plan </a:t>
            </a:r>
            <a:endParaRPr lang="en-US" sz="2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7D0B1B-5316-1D1A-AA1C-93152250E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234964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Stakeholder engagement strategies: </a:t>
            </a:r>
          </a:p>
          <a:p>
            <a:pPr marL="0" indent="0">
              <a:buNone/>
            </a:pP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b="1" dirty="0"/>
              <a:t>Stakeholder communication strategies: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474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5DC2DD-53EF-AD02-C14D-F3F37423A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US" sz="2600"/>
              <a:t>Scope Management Plan </a:t>
            </a:r>
            <a:r>
              <a:rPr lang="en-IN" sz="2600"/>
              <a:t> </a:t>
            </a:r>
            <a:endParaRPr lang="en-US" sz="26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072E42-DDEE-F140-AB06-21CFED9B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205349"/>
            <a:ext cx="10515600" cy="4831639"/>
          </a:xfrm>
        </p:spPr>
        <p:txBody>
          <a:bodyPr vert="horz" lIns="91440" tIns="45720" rIns="91440" bIns="45720" rtlCol="0">
            <a:noAutofit/>
          </a:bodyPr>
          <a:lstStyle/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/>
              <a:t>In-scope activities:</a:t>
            </a:r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b="1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b="1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b="1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/>
              <a:t>Out-of-scope activities:</a:t>
            </a:r>
          </a:p>
          <a:p>
            <a:pPr marL="0" indent="0">
              <a:buNone/>
            </a:pPr>
            <a:endParaRPr lang="en-IN" sz="2000"/>
          </a:p>
          <a:p>
            <a:pPr marL="0" lvl="0" indent="0">
              <a:lnSpc>
                <a:spcPct val="115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3282999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8DB546-F27C-AEE2-B933-28BF670B9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B377C6-C541-25F3-5D23-9F9A7FD35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US" sz="2600"/>
              <a:t>Scope Management Plan </a:t>
            </a:r>
            <a:r>
              <a:rPr lang="en-IN" sz="2600"/>
              <a:t> </a:t>
            </a:r>
            <a:endParaRPr lang="en-US" sz="26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A4DC92-8B12-4934-3302-0176FFBF7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9732" y="1203430"/>
            <a:ext cx="10515600" cy="4487917"/>
          </a:xfrm>
        </p:spPr>
        <p:txBody>
          <a:bodyPr vert="horz" lIns="91440" tIns="45720" rIns="91440" bIns="45720" rtlCol="0">
            <a:noAutofit/>
          </a:bodyPr>
          <a:lstStyle/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dirty="0"/>
              <a:t>Assumptions:</a:t>
            </a:r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b="1" dirty="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b="1" dirty="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endParaRPr lang="en-IN" b="1" dirty="0"/>
          </a:p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dirty="0"/>
              <a:t>Constraints:</a:t>
            </a:r>
          </a:p>
        </p:txBody>
      </p:sp>
    </p:spTree>
    <p:extLst>
      <p:ext uri="{BB962C8B-B14F-4D97-AF65-F5344CB8AC3E}">
        <p14:creationId xmlns:p14="http://schemas.microsoft.com/office/powerpoint/2010/main" val="2587306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C6FE6-A400-0667-224C-044EDB6E7D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BFD00C-9840-FE9C-441A-B3DB2F99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US" sz="2600"/>
              <a:t>Scope Management Plan </a:t>
            </a:r>
            <a:r>
              <a:rPr lang="en-IN" sz="2600"/>
              <a:t> </a:t>
            </a:r>
            <a:endParaRPr lang="en-US" sz="26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54D09D-4F44-0D99-D9EC-5BD29921B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378" y="1180991"/>
            <a:ext cx="6115981" cy="364028"/>
          </a:xfrm>
        </p:spPr>
        <p:txBody>
          <a:bodyPr vert="horz" lIns="91440" tIns="45720" rIns="91440" bIns="45720" rtlCol="0">
            <a:noAutofit/>
          </a:bodyPr>
          <a:lstStyle/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IN" b="1" dirty="0"/>
              <a:t>Phases in the </a:t>
            </a:r>
            <a:r>
              <a:rPr lang="en-US" b="1" dirty="0"/>
              <a:t>Work Breakdown Structure (WBS):</a:t>
            </a:r>
            <a:endParaRPr lang="en-IN" b="1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1B4185D-EABE-3473-B0C6-E56E6B1C52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279587"/>
              </p:ext>
            </p:extLst>
          </p:nvPr>
        </p:nvGraphicFramePr>
        <p:xfrm>
          <a:off x="520261" y="1591657"/>
          <a:ext cx="11193516" cy="440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5118">
                  <a:extLst>
                    <a:ext uri="{9D8B030D-6E8A-4147-A177-3AD203B41FA5}">
                      <a16:colId xmlns:a16="http://schemas.microsoft.com/office/drawing/2014/main" val="3729910274"/>
                    </a:ext>
                  </a:extLst>
                </a:gridCol>
                <a:gridCol w="2885090">
                  <a:extLst>
                    <a:ext uri="{9D8B030D-6E8A-4147-A177-3AD203B41FA5}">
                      <a16:colId xmlns:a16="http://schemas.microsoft.com/office/drawing/2014/main" val="1756625163"/>
                    </a:ext>
                  </a:extLst>
                </a:gridCol>
                <a:gridCol w="4682359">
                  <a:extLst>
                    <a:ext uri="{9D8B030D-6E8A-4147-A177-3AD203B41FA5}">
                      <a16:colId xmlns:a16="http://schemas.microsoft.com/office/drawing/2014/main" val="328965044"/>
                    </a:ext>
                  </a:extLst>
                </a:gridCol>
                <a:gridCol w="2490949">
                  <a:extLst>
                    <a:ext uri="{9D8B030D-6E8A-4147-A177-3AD203B41FA5}">
                      <a16:colId xmlns:a16="http://schemas.microsoft.com/office/drawing/2014/main" val="2123870981"/>
                    </a:ext>
                  </a:extLst>
                </a:gridCol>
              </a:tblGrid>
              <a:tr h="55061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WBS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Task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Task 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Milestone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9397938"/>
                  </a:ext>
                </a:extLst>
              </a:tr>
              <a:tr h="55061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853405"/>
                  </a:ext>
                </a:extLst>
              </a:tr>
              <a:tr h="55061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724001"/>
                  </a:ext>
                </a:extLst>
              </a:tr>
              <a:tr h="55061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6667911"/>
                  </a:ext>
                </a:extLst>
              </a:tr>
              <a:tr h="55061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509676"/>
                  </a:ext>
                </a:extLst>
              </a:tr>
              <a:tr h="55061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078114"/>
                  </a:ext>
                </a:extLst>
              </a:tr>
              <a:tr h="55061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6675272"/>
                  </a:ext>
                </a:extLst>
              </a:tr>
              <a:tr h="55061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4229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8933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1B97A-0481-7DF8-BC0B-1EA7BEE90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AEEB93-332D-7CEE-F521-615C22CE9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US" sz="2600" dirty="0"/>
              <a:t>Scope Management Plan </a:t>
            </a:r>
            <a:r>
              <a:rPr lang="en-IN" sz="2600" dirty="0"/>
              <a:t> </a:t>
            </a:r>
            <a:endParaRPr lang="en-US" sz="2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C83123-BFE7-42A5-0D85-AD56AF066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177"/>
            <a:ext cx="10515600" cy="4225156"/>
          </a:xfrm>
        </p:spPr>
        <p:txBody>
          <a:bodyPr vert="horz" lIns="91440" tIns="45720" rIns="91440" bIns="45720" rtlCol="0">
            <a:noAutofit/>
          </a:bodyPr>
          <a:lstStyle/>
          <a:p>
            <a:pPr marL="0" lvl="1" indent="0">
              <a:lnSpc>
                <a:spcPct val="105000"/>
              </a:lnSpc>
              <a:spcBef>
                <a:spcPts val="10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en-US" b="1" dirty="0"/>
              <a:t>Scope change management:</a:t>
            </a:r>
          </a:p>
        </p:txBody>
      </p:sp>
    </p:spTree>
    <p:extLst>
      <p:ext uri="{BB962C8B-B14F-4D97-AF65-F5344CB8AC3E}">
        <p14:creationId xmlns:p14="http://schemas.microsoft.com/office/powerpoint/2010/main" val="3384679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5DC2DD-53EF-AD02-C14D-F3F37423A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Process Mapping</a:t>
            </a:r>
            <a:endParaRPr lang="en-US" sz="260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73C67A0-CA37-7BDC-9827-238BBD79F5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9232187"/>
              </p:ext>
            </p:extLst>
          </p:nvPr>
        </p:nvGraphicFramePr>
        <p:xfrm>
          <a:off x="951934" y="1455376"/>
          <a:ext cx="10307271" cy="41256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9087">
                  <a:extLst>
                    <a:ext uri="{9D8B030D-6E8A-4147-A177-3AD203B41FA5}">
                      <a16:colId xmlns:a16="http://schemas.microsoft.com/office/drawing/2014/main" val="1540582512"/>
                    </a:ext>
                  </a:extLst>
                </a:gridCol>
                <a:gridCol w="3767958">
                  <a:extLst>
                    <a:ext uri="{9D8B030D-6E8A-4147-A177-3AD203B41FA5}">
                      <a16:colId xmlns:a16="http://schemas.microsoft.com/office/drawing/2014/main" val="1837620704"/>
                    </a:ext>
                  </a:extLst>
                </a:gridCol>
                <a:gridCol w="3660226">
                  <a:extLst>
                    <a:ext uri="{9D8B030D-6E8A-4147-A177-3AD203B41FA5}">
                      <a16:colId xmlns:a16="http://schemas.microsoft.com/office/drawing/2014/main" val="2682973402"/>
                    </a:ext>
                  </a:extLst>
                </a:gridCol>
              </a:tblGrid>
              <a:tr h="774966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N" sz="1800" b="1" kern="1200" dirty="0">
                          <a:solidFill>
                            <a:schemeClr val="lt1"/>
                          </a:solidFill>
                        </a:rPr>
                        <a:t>Process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</a:rPr>
                        <a:t>As-Is Model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</a:rPr>
                        <a:t>To-Be Model</a:t>
                      </a:r>
                      <a:endParaRPr lang="en-IN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94200224"/>
                  </a:ext>
                </a:extLst>
              </a:tr>
              <a:tr h="1136463"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IN" sz="1400" kern="100">
                        <a:effectLst/>
                        <a:latin typeface="Arial" panose="020B06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135356856"/>
                  </a:ext>
                </a:extLst>
              </a:tr>
              <a:tr h="1107094"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6039686"/>
                  </a:ext>
                </a:extLst>
              </a:tr>
              <a:tr h="1107094"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4219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8697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E1E17-AA16-B494-6DC1-8C24C7889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8EBDED-385C-E501-7848-B34ADE285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370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Advanced Process </a:t>
            </a:r>
            <a:r>
              <a:rPr lang="en-IN" sz="2600" kern="0">
                <a:ea typeface="Times New Roman" panose="02020603050405020304" pitchFamily="18" charset="0"/>
              </a:rPr>
              <a:t>M</a:t>
            </a:r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apping</a:t>
            </a:r>
            <a:endParaRPr lang="en-US" sz="26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8D4400-6859-A053-FF1F-19D025047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143" y="1205349"/>
            <a:ext cx="10515600" cy="483163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Detailed workflow using the advanced BPMN model:</a:t>
            </a:r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28201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BCE8A-9CE0-2595-ACA9-D875A9DA8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976B90-B29B-3B4A-0730-9C3D0E3FA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370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Advanced Process </a:t>
            </a:r>
            <a:r>
              <a:rPr lang="en-IN" sz="2600" kern="0">
                <a:ea typeface="Times New Roman" panose="02020603050405020304" pitchFamily="18" charset="0"/>
              </a:rPr>
              <a:t>M</a:t>
            </a:r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apping</a:t>
            </a:r>
            <a:endParaRPr lang="en-US" sz="26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33E5DF-18B8-A38F-33C9-BA19AACF7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3434"/>
            <a:ext cx="10515600" cy="483163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Stakeholder responsibility using the Swimlane diagram: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8D7715E-557B-42B4-32A2-6E502678A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493631"/>
              </p:ext>
            </p:extLst>
          </p:nvPr>
        </p:nvGraphicFramePr>
        <p:xfrm>
          <a:off x="947737" y="1608083"/>
          <a:ext cx="10702978" cy="4443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2338">
                  <a:extLst>
                    <a:ext uri="{9D8B030D-6E8A-4147-A177-3AD203B41FA5}">
                      <a16:colId xmlns:a16="http://schemas.microsoft.com/office/drawing/2014/main" val="205750723"/>
                    </a:ext>
                  </a:extLst>
                </a:gridCol>
                <a:gridCol w="3048824">
                  <a:extLst>
                    <a:ext uri="{9D8B030D-6E8A-4147-A177-3AD203B41FA5}">
                      <a16:colId xmlns:a16="http://schemas.microsoft.com/office/drawing/2014/main" val="913678361"/>
                    </a:ext>
                  </a:extLst>
                </a:gridCol>
                <a:gridCol w="5521816">
                  <a:extLst>
                    <a:ext uri="{9D8B030D-6E8A-4147-A177-3AD203B41FA5}">
                      <a16:colId xmlns:a16="http://schemas.microsoft.com/office/drawing/2014/main" val="3717606233"/>
                    </a:ext>
                  </a:extLst>
                </a:gridCol>
              </a:tblGrid>
              <a:tr h="62358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Swimlane (Stakeholders)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Task/Activity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8575063"/>
                  </a:ext>
                </a:extLst>
              </a:tr>
              <a:tr h="3803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799749"/>
                  </a:ext>
                </a:extLst>
              </a:tr>
              <a:tr h="3803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6613377"/>
                  </a:ext>
                </a:extLst>
              </a:tr>
              <a:tr h="3803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172560"/>
                  </a:ext>
                </a:extLst>
              </a:tr>
              <a:tr h="3803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973257"/>
                  </a:ext>
                </a:extLst>
              </a:tr>
              <a:tr h="3803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875823"/>
                  </a:ext>
                </a:extLst>
              </a:tr>
              <a:tr h="3803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097839"/>
                  </a:ext>
                </a:extLst>
              </a:tr>
              <a:tr h="3803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3832105"/>
                  </a:ext>
                </a:extLst>
              </a:tr>
              <a:tr h="3803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3660414"/>
                  </a:ext>
                </a:extLst>
              </a:tr>
              <a:tr h="3803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258645"/>
                  </a:ext>
                </a:extLst>
              </a:tr>
              <a:tr h="3803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2406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388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8A2CB-4C34-B1C3-BCA2-B7D7966EB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17169" y="367433"/>
            <a:ext cx="5822733" cy="1976799"/>
          </a:xfrm>
        </p:spPr>
        <p:txBody>
          <a:bodyPr>
            <a:noAutofit/>
          </a:bodyPr>
          <a:lstStyle/>
          <a:p>
            <a:pPr algn="l"/>
            <a:r>
              <a:rPr lang="en-US" sz="4000"/>
              <a:t>Enhancing Operational Efficiency in a Multispecialty Hospital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C9D9B-29FB-BA59-D1D5-D7213551AD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17169" y="4513768"/>
            <a:ext cx="5822733" cy="936275"/>
          </a:xfrm>
        </p:spPr>
        <p:txBody>
          <a:bodyPr/>
          <a:lstStyle/>
          <a:p>
            <a:pPr algn="l"/>
            <a:r>
              <a:rPr lang="en-US" b="1"/>
              <a:t>Name: </a:t>
            </a:r>
          </a:p>
          <a:p>
            <a:pPr algn="l"/>
            <a:r>
              <a:rPr lang="en-US" b="1"/>
              <a:t>Date: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73423C6-7FDD-BCD0-407C-1EF070DF0F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t="9625" b="16189"/>
          <a:stretch/>
        </p:blipFill>
        <p:spPr bwMode="auto">
          <a:xfrm>
            <a:off x="0" y="0"/>
            <a:ext cx="5527964" cy="615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4760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6E854-83A5-B8DF-CC92-5FE462FAC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Analysis</a:t>
            </a:r>
            <a:endParaRPr lang="en-US" sz="2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01F8B-8581-B29E-EAC5-344425FA1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3433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Trends using a Pivot Table: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63648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5D90C7-116B-7C9A-53AB-4DD045CFE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F420C-AD79-FEAE-F2F2-7C38C0FA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Analysis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1278A-C640-13A4-CCA5-1BCDA5BB3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9732" y="1203430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Trends analyzed from the Pivot Table: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430514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6F401B-838D-F15D-3062-D1F41ED2C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9AD6F-BA15-276B-E9E6-8E69AFE12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Analysis</a:t>
            </a:r>
            <a:endParaRPr lang="en-US" sz="2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C842F-B812-9929-46F9-BA9A89A3E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203431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Key insights: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31093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666D3-E157-0E9C-E4CA-EF8DF05416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56BB9-9A22-4305-AD27-A23B0DE53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Visualization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655C8-FE40-F6A0-E9F6-72AB54865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498" y="1203433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cs typeface="+mn-cs"/>
              </a:rPr>
              <a:t>Average patient wait time using a horizontal bar chart: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709559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268844-19EC-5E5A-1E22-2E32AFEA7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7F66-1974-A03E-BB79-A8346B325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Visualization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78684-1AD1-5504-766D-480733865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3434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cs typeface="+mn-cs"/>
              </a:rPr>
              <a:t>Bar chart highlighting overused and underutilized resources: </a:t>
            </a:r>
          </a:p>
          <a:p>
            <a:endParaRPr lang="en-US" sz="2000" b="1" dirty="0">
              <a:cs typeface="+mn-cs"/>
            </a:endParaRPr>
          </a:p>
          <a:p>
            <a:pPr marL="0" indent="0"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5829421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FF9EE1-B67E-9FAF-250B-45CB99DB5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6C0C6-06CE-54C7-1E22-072AF05EC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Visualization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C2F04-1879-BB93-AE24-76309208E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203433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cs typeface="+mn-cs"/>
              </a:rPr>
              <a:t>Patient feedback visualized using a Pie Chart: </a:t>
            </a:r>
          </a:p>
          <a:p>
            <a:pPr marL="0" indent="0"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5651878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2B0C6-A090-B3B4-751A-A4510348C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1853-84FB-AB83-B43C-92F17C2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4" y="338082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Data Visualization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1E0BF-B527-E6CD-151A-954465D77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187667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cs typeface="+mn-cs"/>
              </a:rPr>
              <a:t>Heat Map showing the efficiency of departments: </a:t>
            </a:r>
          </a:p>
          <a:p>
            <a:pPr marL="0" indent="0"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0965161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C24757-A7B8-FFF0-CB73-F2AFB0B2B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8D83-4F81-7905-FD52-F2E8A060B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39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Management Plan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5DC42-3346-B0A5-4D38-7569C07ED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203432"/>
            <a:ext cx="10515600" cy="445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Risks identified in the risk register:</a:t>
            </a:r>
          </a:p>
          <a:p>
            <a:pPr marL="0" indent="0">
              <a:buNone/>
            </a:pPr>
            <a:endParaRPr lang="en-US" sz="2000" b="1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BC0807B-22C6-3533-DE02-CFD7F038FF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6499958"/>
              </p:ext>
            </p:extLst>
          </p:nvPr>
        </p:nvGraphicFramePr>
        <p:xfrm>
          <a:off x="313558" y="1649032"/>
          <a:ext cx="11557875" cy="42315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73">
                  <a:extLst>
                    <a:ext uri="{9D8B030D-6E8A-4147-A177-3AD203B41FA5}">
                      <a16:colId xmlns:a16="http://schemas.microsoft.com/office/drawing/2014/main" val="1201629085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1977873177"/>
                    </a:ext>
                  </a:extLst>
                </a:gridCol>
                <a:gridCol w="1040524">
                  <a:extLst>
                    <a:ext uri="{9D8B030D-6E8A-4147-A177-3AD203B41FA5}">
                      <a16:colId xmlns:a16="http://schemas.microsoft.com/office/drawing/2014/main" val="188955537"/>
                    </a:ext>
                  </a:extLst>
                </a:gridCol>
                <a:gridCol w="1182414">
                  <a:extLst>
                    <a:ext uri="{9D8B030D-6E8A-4147-A177-3AD203B41FA5}">
                      <a16:colId xmlns:a16="http://schemas.microsoft.com/office/drawing/2014/main" val="2182474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987933653"/>
                    </a:ext>
                  </a:extLst>
                </a:gridCol>
                <a:gridCol w="1103586">
                  <a:extLst>
                    <a:ext uri="{9D8B030D-6E8A-4147-A177-3AD203B41FA5}">
                      <a16:colId xmlns:a16="http://schemas.microsoft.com/office/drawing/2014/main" val="2623534799"/>
                    </a:ext>
                  </a:extLst>
                </a:gridCol>
                <a:gridCol w="3484178">
                  <a:extLst>
                    <a:ext uri="{9D8B030D-6E8A-4147-A177-3AD203B41FA5}">
                      <a16:colId xmlns:a16="http://schemas.microsoft.com/office/drawing/2014/main" val="929166039"/>
                    </a:ext>
                  </a:extLst>
                </a:gridCol>
              </a:tblGrid>
              <a:tr h="70525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Risk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Risk 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Likelihood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Impact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Severity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Mitigation Strategy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9428800"/>
                  </a:ext>
                </a:extLst>
              </a:tr>
              <a:tr h="705251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983579"/>
                  </a:ext>
                </a:extLst>
              </a:tr>
              <a:tr h="705251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908096"/>
                  </a:ext>
                </a:extLst>
              </a:tr>
              <a:tr h="705251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215161"/>
                  </a:ext>
                </a:extLst>
              </a:tr>
              <a:tr h="705251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624384"/>
                  </a:ext>
                </a:extLst>
              </a:tr>
              <a:tr h="705251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810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61681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9195B-3671-3E62-AD52-78F36ABBB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00BE1-11D4-7357-4C3B-3E2970D6B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39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Management Plan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EB2C4-8BD9-238F-2CAD-D6FFE9D46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205349"/>
            <a:ext cx="10515600" cy="436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Risks categorized based on the Risk Assessment Matrix: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976E4E5-026A-3E66-48A9-013F93384B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6833435"/>
              </p:ext>
            </p:extLst>
          </p:nvPr>
        </p:nvGraphicFramePr>
        <p:xfrm>
          <a:off x="614854" y="1609996"/>
          <a:ext cx="11020096" cy="4389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8705">
                  <a:extLst>
                    <a:ext uri="{9D8B030D-6E8A-4147-A177-3AD203B41FA5}">
                      <a16:colId xmlns:a16="http://schemas.microsoft.com/office/drawing/2014/main" val="2369921056"/>
                    </a:ext>
                  </a:extLst>
                </a:gridCol>
                <a:gridCol w="2711669">
                  <a:extLst>
                    <a:ext uri="{9D8B030D-6E8A-4147-A177-3AD203B41FA5}">
                      <a16:colId xmlns:a16="http://schemas.microsoft.com/office/drawing/2014/main" val="3724931660"/>
                    </a:ext>
                  </a:extLst>
                </a:gridCol>
                <a:gridCol w="3216165">
                  <a:extLst>
                    <a:ext uri="{9D8B030D-6E8A-4147-A177-3AD203B41FA5}">
                      <a16:colId xmlns:a16="http://schemas.microsoft.com/office/drawing/2014/main" val="2270154624"/>
                    </a:ext>
                  </a:extLst>
                </a:gridCol>
                <a:gridCol w="2853557">
                  <a:extLst>
                    <a:ext uri="{9D8B030D-6E8A-4147-A177-3AD203B41FA5}">
                      <a16:colId xmlns:a16="http://schemas.microsoft.com/office/drawing/2014/main" val="1825435141"/>
                    </a:ext>
                  </a:extLst>
                </a:gridCol>
              </a:tblGrid>
              <a:tr h="109211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Likelihood/Impact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Low Impact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Medium Impact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High Impact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6118841"/>
                  </a:ext>
                </a:extLst>
              </a:tr>
              <a:tr h="1113139">
                <a:tc>
                  <a:txBody>
                    <a:bodyPr/>
                    <a:lstStyle/>
                    <a:p>
                      <a:r>
                        <a:rPr lang="en-US" b="1" dirty="0"/>
                        <a:t>High Likelihood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7474855"/>
                  </a:ext>
                </a:extLst>
              </a:tr>
              <a:tr h="1092119">
                <a:tc>
                  <a:txBody>
                    <a:bodyPr/>
                    <a:lstStyle/>
                    <a:p>
                      <a:r>
                        <a:rPr lang="en-US" b="1" dirty="0"/>
                        <a:t>Medium Likelihood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684976"/>
                  </a:ext>
                </a:extLst>
              </a:tr>
              <a:tr h="1092119">
                <a:tc>
                  <a:txBody>
                    <a:bodyPr/>
                    <a:lstStyle/>
                    <a:p>
                      <a:r>
                        <a:rPr lang="en-US" b="1" dirty="0"/>
                        <a:t>Low Likelihood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2307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42543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B17F5-C282-34FA-5B4A-162BD5B9C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4BFBC-4500-7AE9-DB90-86148FCBA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39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Management Plan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70E8A-420C-61E8-1B0F-F21738292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3433"/>
            <a:ext cx="10515600" cy="3983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Elements identified in the SWOT analysis:</a:t>
            </a:r>
            <a:endParaRPr lang="en-US" sz="2000" b="1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0679ED8-2210-7D33-9385-0558A3AA3C81}"/>
              </a:ext>
            </a:extLst>
          </p:cNvPr>
          <p:cNvCxnSpPr>
            <a:cxnSpLocks/>
          </p:cNvCxnSpPr>
          <p:nvPr/>
        </p:nvCxnSpPr>
        <p:spPr>
          <a:xfrm>
            <a:off x="6111766" y="1765741"/>
            <a:ext cx="0" cy="416054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8DA61F3-D33D-2E5B-F9C9-28769EADD520}"/>
              </a:ext>
            </a:extLst>
          </p:cNvPr>
          <p:cNvCxnSpPr>
            <a:cxnSpLocks/>
          </p:cNvCxnSpPr>
          <p:nvPr/>
        </p:nvCxnSpPr>
        <p:spPr>
          <a:xfrm>
            <a:off x="880243" y="3838910"/>
            <a:ext cx="10473557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C0BE887-CC78-D01F-8145-86265F471CB1}"/>
              </a:ext>
            </a:extLst>
          </p:cNvPr>
          <p:cNvSpPr/>
          <p:nvPr/>
        </p:nvSpPr>
        <p:spPr>
          <a:xfrm>
            <a:off x="869733" y="1765741"/>
            <a:ext cx="5105396" cy="192339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Strengths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3FD73F-C376-579D-C954-904EECC409EA}"/>
              </a:ext>
            </a:extLst>
          </p:cNvPr>
          <p:cNvSpPr/>
          <p:nvPr/>
        </p:nvSpPr>
        <p:spPr>
          <a:xfrm>
            <a:off x="880243" y="4002888"/>
            <a:ext cx="5105396" cy="192339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Opportunities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D4315D-49E3-64A0-A6AE-59428CF32058}"/>
              </a:ext>
            </a:extLst>
          </p:cNvPr>
          <p:cNvSpPr/>
          <p:nvPr/>
        </p:nvSpPr>
        <p:spPr>
          <a:xfrm>
            <a:off x="6248404" y="1765741"/>
            <a:ext cx="5105396" cy="192339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Weaknesses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A77651-6241-D739-F808-95526BA97CA7}"/>
              </a:ext>
            </a:extLst>
          </p:cNvPr>
          <p:cNvSpPr/>
          <p:nvPr/>
        </p:nvSpPr>
        <p:spPr>
          <a:xfrm>
            <a:off x="6237894" y="3971352"/>
            <a:ext cx="5105396" cy="192339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Threats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3650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B8DD-61E1-757A-4429-B01A52D1D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C3C78-4448-4D1D-97E7-E642B1282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9500"/>
            <a:ext cx="10515600" cy="5426077"/>
          </a:xfrm>
        </p:spPr>
        <p:txBody>
          <a:bodyPr vert="horz" lIns="91440" tIns="45720" rIns="91440" bIns="45720" numCol="2" rtlCol="0" anchor="t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400" dirty="0"/>
              <a:t>Executive Summary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Introduction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Business Objectives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en-US" sz="1600" b="1" dirty="0"/>
              <a:t>Methodology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Requirements Gathering (BRD and RTM)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Stakeholder Analysis and Engagement Plan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Scope Management Plan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Data Analysis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Data Visualization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Process Mapping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Risk Assessment Plan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Risk Mitigation Plan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en-US" sz="1600" b="1" dirty="0"/>
              <a:t>Findings and Recommendations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Key Findings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Key Recommendations</a:t>
            </a:r>
          </a:p>
          <a:p>
            <a:pPr>
              <a:lnSpc>
                <a:spcPct val="140000"/>
              </a:lnSpc>
            </a:pPr>
            <a:r>
              <a:rPr lang="en-US" sz="1400" dirty="0"/>
              <a:t>Conclusion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en-US" sz="1600" b="1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4733962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9AE4E8-E507-2A69-A977-61E44CB93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3598F-2DF2-F066-2CB4-3B86C9E6A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39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Management Plan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5E7F7-86C6-4EAC-628A-9215775A2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203431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Key insights from the Risk Management Plan: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0391615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7BA365-1621-CBFE-D8C4-DD67123B2E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0D5D5-2DC1-5B8D-BD6E-1BB11193E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38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Mitigation Plan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B2D68-3E90-DE5F-F503-C58E03798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3430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S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trategies to mitigate risks:</a:t>
            </a:r>
          </a:p>
          <a:p>
            <a:pPr marL="0" indent="0">
              <a:buNone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187E0C7-FB9F-5C42-D98D-98A63657E7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5378887"/>
              </p:ext>
            </p:extLst>
          </p:nvPr>
        </p:nvGraphicFramePr>
        <p:xfrm>
          <a:off x="313558" y="1649032"/>
          <a:ext cx="11557875" cy="42315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2373">
                  <a:extLst>
                    <a:ext uri="{9D8B030D-6E8A-4147-A177-3AD203B41FA5}">
                      <a16:colId xmlns:a16="http://schemas.microsoft.com/office/drawing/2014/main" val="1201629085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1977873177"/>
                    </a:ext>
                  </a:extLst>
                </a:gridCol>
                <a:gridCol w="1040524">
                  <a:extLst>
                    <a:ext uri="{9D8B030D-6E8A-4147-A177-3AD203B41FA5}">
                      <a16:colId xmlns:a16="http://schemas.microsoft.com/office/drawing/2014/main" val="188955537"/>
                    </a:ext>
                  </a:extLst>
                </a:gridCol>
                <a:gridCol w="1182414">
                  <a:extLst>
                    <a:ext uri="{9D8B030D-6E8A-4147-A177-3AD203B41FA5}">
                      <a16:colId xmlns:a16="http://schemas.microsoft.com/office/drawing/2014/main" val="2182474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987933653"/>
                    </a:ext>
                  </a:extLst>
                </a:gridCol>
                <a:gridCol w="1103586">
                  <a:extLst>
                    <a:ext uri="{9D8B030D-6E8A-4147-A177-3AD203B41FA5}">
                      <a16:colId xmlns:a16="http://schemas.microsoft.com/office/drawing/2014/main" val="2623534799"/>
                    </a:ext>
                  </a:extLst>
                </a:gridCol>
                <a:gridCol w="3484178">
                  <a:extLst>
                    <a:ext uri="{9D8B030D-6E8A-4147-A177-3AD203B41FA5}">
                      <a16:colId xmlns:a16="http://schemas.microsoft.com/office/drawing/2014/main" val="929166039"/>
                    </a:ext>
                  </a:extLst>
                </a:gridCol>
              </a:tblGrid>
              <a:tr h="70525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Risk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Risk 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Likelihood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Impact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Severity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Mitigation Strategy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9428800"/>
                  </a:ext>
                </a:extLst>
              </a:tr>
              <a:tr h="705251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983579"/>
                  </a:ext>
                </a:extLst>
              </a:tr>
              <a:tr h="705251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908096"/>
                  </a:ext>
                </a:extLst>
              </a:tr>
              <a:tr h="705251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215161"/>
                  </a:ext>
                </a:extLst>
              </a:tr>
              <a:tr h="705251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5624384"/>
                  </a:ext>
                </a:extLst>
              </a:tr>
              <a:tr h="705251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810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07465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B3817F-6689-ACAB-63B3-0E973A2ED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E3C71-511C-AAAC-58DA-02EDAE9A6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38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Mitigation Plan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DE4E7-CD4C-5AC8-6C19-468318923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3434"/>
            <a:ext cx="10515600" cy="4046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F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actors included in the Contingency Plan:</a:t>
            </a:r>
          </a:p>
          <a:p>
            <a:pPr marL="0" indent="0">
              <a:buNone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183F75-2651-D1C3-C0DA-D23AFD2A85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711965"/>
              </p:ext>
            </p:extLst>
          </p:nvPr>
        </p:nvGraphicFramePr>
        <p:xfrm>
          <a:off x="947738" y="1608081"/>
          <a:ext cx="10406062" cy="4367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5559">
                  <a:extLst>
                    <a:ext uri="{9D8B030D-6E8A-4147-A177-3AD203B41FA5}">
                      <a16:colId xmlns:a16="http://schemas.microsoft.com/office/drawing/2014/main" val="1851853827"/>
                    </a:ext>
                  </a:extLst>
                </a:gridCol>
                <a:gridCol w="9020503">
                  <a:extLst>
                    <a:ext uri="{9D8B030D-6E8A-4147-A177-3AD203B41FA5}">
                      <a16:colId xmlns:a16="http://schemas.microsoft.com/office/drawing/2014/main" val="3571702554"/>
                    </a:ext>
                  </a:extLst>
                </a:gridCol>
              </a:tblGrid>
              <a:tr h="62386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Risk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Contingency Plan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2851797"/>
                  </a:ext>
                </a:extLst>
              </a:tr>
              <a:tr h="623864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1921301"/>
                  </a:ext>
                </a:extLst>
              </a:tr>
              <a:tr h="623864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769115"/>
                  </a:ext>
                </a:extLst>
              </a:tr>
              <a:tr h="623864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5011922"/>
                  </a:ext>
                </a:extLst>
              </a:tr>
              <a:tr h="623864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549665"/>
                  </a:ext>
                </a:extLst>
              </a:tr>
              <a:tr h="623864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0911858"/>
                  </a:ext>
                </a:extLst>
              </a:tr>
              <a:tr h="623864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680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75221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9F9A99-BA4A-152F-7848-7573D1146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25A81-4B73-66D7-5458-5891145C9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38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Mitigation Plan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BB9D3-79FE-68E3-54BD-1E5610BB0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3431"/>
            <a:ext cx="10515600" cy="4204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Risks prioritized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based on the Visual Risk Matrix:</a:t>
            </a: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1B1EDBC-1A73-AAB2-3366-5B08FA9AC2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18767"/>
              </p:ext>
            </p:extLst>
          </p:nvPr>
        </p:nvGraphicFramePr>
        <p:xfrm>
          <a:off x="504497" y="1618586"/>
          <a:ext cx="11176000" cy="42619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3034">
                  <a:extLst>
                    <a:ext uri="{9D8B030D-6E8A-4147-A177-3AD203B41FA5}">
                      <a16:colId xmlns:a16="http://schemas.microsoft.com/office/drawing/2014/main" val="3039038312"/>
                    </a:ext>
                  </a:extLst>
                </a:gridCol>
                <a:gridCol w="3373821">
                  <a:extLst>
                    <a:ext uri="{9D8B030D-6E8A-4147-A177-3AD203B41FA5}">
                      <a16:colId xmlns:a16="http://schemas.microsoft.com/office/drawing/2014/main" val="2747484958"/>
                    </a:ext>
                  </a:extLst>
                </a:gridCol>
                <a:gridCol w="3231931">
                  <a:extLst>
                    <a:ext uri="{9D8B030D-6E8A-4147-A177-3AD203B41FA5}">
                      <a16:colId xmlns:a16="http://schemas.microsoft.com/office/drawing/2014/main" val="4092933901"/>
                    </a:ext>
                  </a:extLst>
                </a:gridCol>
                <a:gridCol w="2757214">
                  <a:extLst>
                    <a:ext uri="{9D8B030D-6E8A-4147-A177-3AD203B41FA5}">
                      <a16:colId xmlns:a16="http://schemas.microsoft.com/office/drawing/2014/main" val="1697898211"/>
                    </a:ext>
                  </a:extLst>
                </a:gridCol>
              </a:tblGrid>
              <a:tr h="608850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</a:pPr>
                      <a:r>
                        <a:rPr lang="en-IN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Priority Level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</a:pPr>
                      <a:r>
                        <a:rPr lang="en-IN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Risk ID &amp; Description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</a:pPr>
                      <a:r>
                        <a:rPr lang="en-IN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Rationale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15000"/>
                        </a:lnSpc>
                      </a:pPr>
                      <a:r>
                        <a:rPr lang="en-IN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Action Urgency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296283810"/>
                  </a:ext>
                </a:extLst>
              </a:tr>
              <a:tr h="60885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995812"/>
                  </a:ext>
                </a:extLst>
              </a:tr>
              <a:tr h="60885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604435"/>
                  </a:ext>
                </a:extLst>
              </a:tr>
              <a:tr h="60885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773215"/>
                  </a:ext>
                </a:extLst>
              </a:tr>
              <a:tr h="60885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354738"/>
                  </a:ext>
                </a:extLst>
              </a:tr>
              <a:tr h="60885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2436471"/>
                  </a:ext>
                </a:extLst>
              </a:tr>
              <a:tr h="60885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3726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92063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ACA1F9-1E51-FD12-1035-4E0B00FBA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C6A3E-6093-DAC5-4A39-194BE0473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38" y="365125"/>
            <a:ext cx="10515600" cy="685909"/>
          </a:xfrm>
        </p:spPr>
        <p:txBody>
          <a:bodyPr>
            <a:normAutofit/>
          </a:bodyPr>
          <a:lstStyle/>
          <a:p>
            <a:r>
              <a:rPr lang="en-IN" sz="2600" kern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Risk Mitigation Plan</a:t>
            </a:r>
            <a:endParaRPr lang="en-US" sz="2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B3AF5-932A-403C-E459-3343478E5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203431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Key insights from the Risk Mitigation Plan: </a:t>
            </a:r>
          </a:p>
          <a:p>
            <a:pPr marL="0" indent="0"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907091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mputer on a table&#10;&#10;AI-generated content may be incorrect.">
            <a:extLst>
              <a:ext uri="{FF2B5EF4-FFF2-40B4-BE49-F238E27FC236}">
                <a16:creationId xmlns:a16="http://schemas.microsoft.com/office/drawing/2014/main" id="{EFEA5A54-5C02-28E2-BA84-30AFB1093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87" y="476249"/>
            <a:ext cx="10512424" cy="556194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F7B86253-796E-703B-7A9F-3B754755B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745" y="2973141"/>
            <a:ext cx="9916510" cy="911717"/>
          </a:xfrm>
          <a:solidFill>
            <a:schemeClr val="bg1"/>
          </a:solidFill>
        </p:spPr>
        <p:txBody>
          <a:bodyPr anchor="ctr">
            <a:normAutofit fontScale="90000"/>
          </a:bodyPr>
          <a:lstStyle/>
          <a:p>
            <a:pPr algn="ctr"/>
            <a:r>
              <a:rPr lang="en-US" sz="5400" dirty="0"/>
              <a:t>Findings and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20098727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A9278-D130-AEAC-DB5C-7341D0A35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Findings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5A48E1B-FD0D-1AB0-8815-4C80B1B879C2}"/>
              </a:ext>
            </a:extLst>
          </p:cNvPr>
          <p:cNvSpPr txBox="1">
            <a:spLocks/>
          </p:cNvSpPr>
          <p:nvPr/>
        </p:nvSpPr>
        <p:spPr>
          <a:xfrm>
            <a:off x="838200" y="1412875"/>
            <a:ext cx="10515600" cy="4764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1.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2.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3. 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300672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42F31-6A10-35C1-6737-09A12F098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Key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742A0-BDA6-9D12-F4FD-23982C3CF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2875"/>
            <a:ext cx="10515600" cy="47640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1.</a:t>
            </a:r>
          </a:p>
          <a:p>
            <a:pPr marL="0" indent="0">
              <a:buNone/>
            </a:pPr>
            <a:r>
              <a:rPr lang="en-US" sz="2000" dirty="0"/>
              <a:t>2.</a:t>
            </a:r>
          </a:p>
          <a:p>
            <a:pPr marL="0" indent="0">
              <a:buNone/>
            </a:pPr>
            <a:r>
              <a:rPr lang="en-US" sz="2000" dirty="0"/>
              <a:t>3.</a:t>
            </a:r>
          </a:p>
          <a:p>
            <a:pPr marL="0" indent="0">
              <a:buNone/>
            </a:pPr>
            <a:r>
              <a:rPr lang="en-US" sz="2000" dirty="0"/>
              <a:t>4. 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345204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926C0-A269-1055-3524-1769FB448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8" y="322316"/>
            <a:ext cx="10515600" cy="685909"/>
          </a:xfrm>
        </p:spPr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E6854C-0542-664B-E5C6-DEC575208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203433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Provide a summary of observations in 3–5 bullet points.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694613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AA11E-E3E2-DB95-842A-80E219719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word&#10;&#10;AI-generated content may be incorrect.">
            <a:extLst>
              <a:ext uri="{FF2B5EF4-FFF2-40B4-BE49-F238E27FC236}">
                <a16:creationId xmlns:a16="http://schemas.microsoft.com/office/drawing/2014/main" id="{5E7F0D45-64F8-528E-DC93-D38673F6A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335" y="310920"/>
            <a:ext cx="10500877" cy="5509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358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CE448-B479-4286-6380-B6FF4983C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909"/>
          </a:xfrm>
        </p:spPr>
        <p:txBody>
          <a:bodyPr anchor="ctr">
            <a:normAutofit/>
          </a:bodyPr>
          <a:lstStyle/>
          <a:p>
            <a:r>
              <a:rPr lang="en-US"/>
              <a:t>Executive 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795A40-AE40-B2DE-7347-4FA523A23703}"/>
              </a:ext>
            </a:extLst>
          </p:cNvPr>
          <p:cNvSpPr txBox="1"/>
          <p:nvPr/>
        </p:nvSpPr>
        <p:spPr>
          <a:xfrm>
            <a:off x="947738" y="1163789"/>
            <a:ext cx="10307699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Outline the problem, key insights, and recommended actions in 6 bullet points.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Key insights: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Recommended actions: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7881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C2B497-4F00-994B-2BA5-D3FCD1818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C238D-D2CA-83BE-38DC-59ADE1C33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8" y="322316"/>
            <a:ext cx="10515600" cy="685909"/>
          </a:xfrm>
        </p:spPr>
        <p:txBody>
          <a:bodyPr/>
          <a:lstStyle/>
          <a:p>
            <a:r>
              <a:rPr lang="en-US"/>
              <a:t>Appendix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751F501-CE26-00C6-CB83-D2BD79DEC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48316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/>
              <a:t>Note: </a:t>
            </a:r>
            <a:r>
              <a:rPr lang="en-US" sz="2000"/>
              <a:t>Use this section to include supplementary materials, such as charts, graphs, data tables, and other supporting documents, for this Business Analysis (BA) report.</a:t>
            </a:r>
            <a:endParaRPr lang="en-US" sz="3600" b="1"/>
          </a:p>
        </p:txBody>
      </p:sp>
    </p:spTree>
    <p:extLst>
      <p:ext uri="{BB962C8B-B14F-4D97-AF65-F5344CB8AC3E}">
        <p14:creationId xmlns:p14="http://schemas.microsoft.com/office/powerpoint/2010/main" val="2467990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5EF916-4C24-3997-48BE-91D3547D0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7CD7-E15A-5454-A028-8718AC439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909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407AB-8F43-19B5-57E3-5275860F9F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3789"/>
            <a:ext cx="5181600" cy="5013174"/>
          </a:xfrm>
        </p:spPr>
        <p:txBody>
          <a:bodyPr>
            <a:normAutofit/>
          </a:bodyPr>
          <a:lstStyle/>
          <a:p>
            <a:pPr marL="0" indent="0" rtl="0" fontAlgn="base">
              <a:buNone/>
            </a:pPr>
            <a:endParaRPr lang="en-US" sz="1700" b="0" i="0">
              <a:effectLst/>
            </a:endParaRPr>
          </a:p>
          <a:p>
            <a:pPr marL="0" indent="0">
              <a:spcAft>
                <a:spcPts val="800"/>
              </a:spcAft>
              <a:buNone/>
            </a:pPr>
            <a:endParaRPr lang="en-US" sz="17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7AF7EF-E49F-1E76-3D36-A0F54B7E5427}"/>
              </a:ext>
            </a:extLst>
          </p:cNvPr>
          <p:cNvSpPr txBox="1"/>
          <p:nvPr/>
        </p:nvSpPr>
        <p:spPr>
          <a:xfrm>
            <a:off x="947738" y="1163789"/>
            <a:ext cx="10763412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Summarize the opportunity, describe the approach, and outline the key questions or hypotheses to be analyzed in 6 bullet points.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Opportunity: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Approach: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Key questions/hypotheses: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235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F5C5E-7716-CA10-DAB2-666A153608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C3711-4A27-FA26-14FC-100F93C86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5909"/>
          </a:xfrm>
        </p:spPr>
        <p:txBody>
          <a:bodyPr anchor="ctr">
            <a:normAutofit/>
          </a:bodyPr>
          <a:lstStyle/>
          <a:p>
            <a:r>
              <a:rPr lang="en-US" dirty="0"/>
              <a:t>Business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0E930-B476-08CB-30B8-423E99F70C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3789"/>
            <a:ext cx="5181600" cy="5013174"/>
          </a:xfrm>
        </p:spPr>
        <p:txBody>
          <a:bodyPr>
            <a:normAutofit/>
          </a:bodyPr>
          <a:lstStyle/>
          <a:p>
            <a:pPr marL="0" indent="0" rtl="0" fontAlgn="base">
              <a:buNone/>
            </a:pPr>
            <a:endParaRPr lang="en-US" sz="1700" b="0" i="0">
              <a:effectLst/>
            </a:endParaRPr>
          </a:p>
          <a:p>
            <a:pPr marL="0" indent="0">
              <a:spcAft>
                <a:spcPts val="800"/>
              </a:spcAft>
              <a:buNone/>
            </a:pPr>
            <a:endParaRPr lang="en-US" sz="17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88959C-E489-4DBA-7E45-4EA7CB034530}"/>
              </a:ext>
            </a:extLst>
          </p:cNvPr>
          <p:cNvSpPr txBox="1"/>
          <p:nvPr/>
        </p:nvSpPr>
        <p:spPr>
          <a:xfrm>
            <a:off x="947738" y="1163789"/>
            <a:ext cx="1076341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Areas of improvement in 6 bullet points: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42659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A85A4E-F8B6-34CA-1C67-94E45A6FF8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13C5F-7EFE-3B6A-E572-2BF2662BB1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3789"/>
            <a:ext cx="5181600" cy="5013174"/>
          </a:xfrm>
        </p:spPr>
        <p:txBody>
          <a:bodyPr>
            <a:normAutofit/>
          </a:bodyPr>
          <a:lstStyle/>
          <a:p>
            <a:pPr marL="0" indent="0" rtl="0" fontAlgn="base">
              <a:buNone/>
            </a:pPr>
            <a:endParaRPr lang="en-US" sz="1700" b="0" i="0">
              <a:effectLst/>
            </a:endParaRPr>
          </a:p>
          <a:p>
            <a:pPr marL="0" indent="0">
              <a:spcAft>
                <a:spcPts val="800"/>
              </a:spcAft>
              <a:buNone/>
            </a:pPr>
            <a:endParaRPr lang="en-US" sz="170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15B1742-5094-5E95-91F1-A4902D82F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39788" y="315310"/>
            <a:ext cx="10514011" cy="5596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97E2FD-202A-960A-E4CA-B2534C34A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0940" y="2973141"/>
            <a:ext cx="4250120" cy="911717"/>
          </a:xfrm>
          <a:solidFill>
            <a:schemeClr val="bg1"/>
          </a:solidFill>
        </p:spPr>
        <p:txBody>
          <a:bodyPr anchor="ctr">
            <a:normAutofit fontScale="90000"/>
          </a:bodyPr>
          <a:lstStyle/>
          <a:p>
            <a:pPr algn="ctr"/>
            <a:r>
              <a:rPr lang="en-US" sz="540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2826685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5DC2DD-53EF-AD02-C14D-F3F37423A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948" y="338082"/>
            <a:ext cx="10611852" cy="685909"/>
          </a:xfrm>
        </p:spPr>
        <p:txBody>
          <a:bodyPr>
            <a:noAutofit/>
          </a:bodyPr>
          <a:lstStyle/>
          <a:p>
            <a:r>
              <a:rPr lang="en-US" sz="2600" dirty="0"/>
              <a:t>Requirements Gathering: Business Requirement Document (BRD)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072E42-DDEE-F140-AB06-21CFED9B6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203430"/>
            <a:ext cx="10515600" cy="45036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/>
              <a:t>Problem statement:</a:t>
            </a:r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r>
              <a:rPr lang="en-IN" sz="2000" b="1" dirty="0"/>
              <a:t>Key requirements to improve operational efficiency: </a:t>
            </a:r>
          </a:p>
          <a:p>
            <a:pPr marL="0" indent="0">
              <a:buNone/>
            </a:pP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3268935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C5C6B8-718A-9049-4310-9D999C340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7B4266-D3E1-03CD-C597-1EFC27A3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948" y="338082"/>
            <a:ext cx="10611852" cy="685909"/>
          </a:xfrm>
        </p:spPr>
        <p:txBody>
          <a:bodyPr>
            <a:noAutofit/>
          </a:bodyPr>
          <a:lstStyle/>
          <a:p>
            <a:r>
              <a:rPr lang="en-US" sz="2600"/>
              <a:t>Requirements Gathering: Business Requirement Document (BRD)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FC27A32-2D44-57D8-CB03-4CCAD2C5F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66" y="1219196"/>
            <a:ext cx="10515600" cy="45036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/>
              <a:t>Constraints:</a:t>
            </a:r>
          </a:p>
          <a:p>
            <a:pPr marL="0" lvl="0" indent="0">
              <a:buNone/>
            </a:pPr>
            <a:endParaRPr lang="en-IN" sz="2000" b="1" dirty="0"/>
          </a:p>
          <a:p>
            <a:pPr marL="0" lvl="0" indent="0">
              <a:buNone/>
            </a:pPr>
            <a:endParaRPr lang="en-IN" sz="2000" b="1" dirty="0"/>
          </a:p>
          <a:p>
            <a:pPr marL="0" lvl="0" indent="0">
              <a:buNone/>
            </a:pPr>
            <a:endParaRPr lang="en-IN" sz="2000" b="1" dirty="0"/>
          </a:p>
          <a:p>
            <a:pPr marL="0" lvl="0" indent="0">
              <a:buNone/>
            </a:pPr>
            <a:endParaRPr lang="en-IN" sz="2000" b="1" dirty="0"/>
          </a:p>
          <a:p>
            <a:pPr marL="0" indent="0">
              <a:buNone/>
            </a:pPr>
            <a:r>
              <a:rPr lang="en-IN" sz="2000" b="1" dirty="0"/>
              <a:t>Acceptance criteria:</a:t>
            </a:r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endParaRPr lang="en-IN" sz="2000" b="1" dirty="0"/>
          </a:p>
          <a:p>
            <a:pPr marL="0" indent="0">
              <a:buNone/>
            </a:pP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3619589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538</TotalTime>
  <Words>694</Words>
  <Application>Microsoft Office PowerPoint</Application>
  <PresentationFormat>Widescreen</PresentationFormat>
  <Paragraphs>231</Paragraphs>
  <Slides>40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Aptos</vt:lpstr>
      <vt:lpstr>Arial</vt:lpstr>
      <vt:lpstr>Times New Roman</vt:lpstr>
      <vt:lpstr>Office Theme</vt:lpstr>
      <vt:lpstr>How to Use This Template</vt:lpstr>
      <vt:lpstr>Enhancing Operational Efficiency in a Multispecialty Hospital</vt:lpstr>
      <vt:lpstr>Table of Contents</vt:lpstr>
      <vt:lpstr>Executive Summary</vt:lpstr>
      <vt:lpstr>Introduction</vt:lpstr>
      <vt:lpstr>Business Objectives</vt:lpstr>
      <vt:lpstr>Methodology</vt:lpstr>
      <vt:lpstr>Requirements Gathering: Business Requirement Document (BRD)</vt:lpstr>
      <vt:lpstr>Requirements Gathering: Business Requirement Document (BRD)</vt:lpstr>
      <vt:lpstr>Requirements Gathering: Requirement Traceability Matrix (RTM)</vt:lpstr>
      <vt:lpstr>Stakeholder Analysis and Engagement Plan </vt:lpstr>
      <vt:lpstr>Stakeholder Analysis and Engagement Plan </vt:lpstr>
      <vt:lpstr>Scope Management Plan  </vt:lpstr>
      <vt:lpstr>Scope Management Plan  </vt:lpstr>
      <vt:lpstr>Scope Management Plan  </vt:lpstr>
      <vt:lpstr>Scope Management Plan  </vt:lpstr>
      <vt:lpstr>Process Mapping</vt:lpstr>
      <vt:lpstr>Advanced Process Mapping</vt:lpstr>
      <vt:lpstr>Advanced Process Mapping</vt:lpstr>
      <vt:lpstr>Data Analysis</vt:lpstr>
      <vt:lpstr>Data Analysis</vt:lpstr>
      <vt:lpstr>Data Analysis</vt:lpstr>
      <vt:lpstr>Data Visualization</vt:lpstr>
      <vt:lpstr>Data Visualization</vt:lpstr>
      <vt:lpstr>Data Visualization</vt:lpstr>
      <vt:lpstr>Data Visualization</vt:lpstr>
      <vt:lpstr>Risk Management Plan</vt:lpstr>
      <vt:lpstr>Risk Management Plan</vt:lpstr>
      <vt:lpstr>Risk Management Plan</vt:lpstr>
      <vt:lpstr>Risk Management Plan</vt:lpstr>
      <vt:lpstr>Risk Mitigation Plan</vt:lpstr>
      <vt:lpstr>Risk Mitigation Plan</vt:lpstr>
      <vt:lpstr>Risk Mitigation Plan</vt:lpstr>
      <vt:lpstr>Risk Mitigation Plan</vt:lpstr>
      <vt:lpstr>Findings and Recommendations</vt:lpstr>
      <vt:lpstr>Key Findings</vt:lpstr>
      <vt:lpstr>Key Recommendations</vt:lpstr>
      <vt:lpstr>Conclusion</vt:lpstr>
      <vt:lpstr>PowerPoint Presentation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sangeeta srinivasan</dc:creator>
  <cp:lastModifiedBy>Pramod Prasad</cp:lastModifiedBy>
  <cp:revision>2</cp:revision>
  <dcterms:created xsi:type="dcterms:W3CDTF">2024-04-22T14:20:24Z</dcterms:created>
  <dcterms:modified xsi:type="dcterms:W3CDTF">2025-04-03T09:31:29Z</dcterms:modified>
</cp:coreProperties>
</file>

<file path=docProps/thumbnail.jpeg>
</file>